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A41D3C-7108-4536-B172-5A858B788109}">
  <a:tblStyle styleId="{76A41D3C-7108-4536-B172-5A858B7881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852a10579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852a1057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852a10579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852a105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852a10579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852a105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852a10579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852a1057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852a10579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852a1057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852a10579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852a1057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852a10579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852a1057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852a10579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852a1057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852a10579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852a1057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852a10579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852a1057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852a10579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852a1057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852a10579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852a1057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852a10579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852a1057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852a10579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852a1057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852a10579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852a1057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852a10579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852a1057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852a10579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852a1057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852a10579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852a1057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852a10579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852a1057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852a10579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852a1057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852a10579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852a1057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852a10579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852a1057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852a10579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852a1057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852a10579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852a1057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852a10579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852a1057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52a10579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852a1057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852a10579_0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852a1057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852a10579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852a1057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852a10579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852a1057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852a10579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852a10579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852a10579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852a1057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852a10579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852a1057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7ddc5c89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7ddc5c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852a10579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852a1057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852a10579_0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852a10579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7ddc5c89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7ddc5c89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852a1057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852a105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852a1057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852a105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852a1057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852a1057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852a10579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852a105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2412000" y="3550946"/>
            <a:ext cx="64440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28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0" type="dt"/>
          </p:nvPr>
        </p:nvSpPr>
        <p:spPr>
          <a:xfrm>
            <a:off x="457200" y="4926806"/>
            <a:ext cx="802432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type="ctrTitle"/>
          </p:nvPr>
        </p:nvSpPr>
        <p:spPr>
          <a:xfrm>
            <a:off x="288000" y="572400"/>
            <a:ext cx="85680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2665" y="4540186"/>
            <a:ext cx="1798324" cy="34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idx="10" type="dt"/>
          </p:nvPr>
        </p:nvSpPr>
        <p:spPr>
          <a:xfrm>
            <a:off x="457200" y="4926806"/>
            <a:ext cx="802432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1259632" y="4926806"/>
            <a:ext cx="576064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7020272" y="4926806"/>
            <a:ext cx="62512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3"/>
          <p:cNvSpPr txBox="1"/>
          <p:nvPr>
            <p:ph type="title"/>
          </p:nvPr>
        </p:nvSpPr>
        <p:spPr>
          <a:xfrm>
            <a:off x="288000" y="702000"/>
            <a:ext cx="8568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287339" y="1188000"/>
            <a:ext cx="8569325" cy="3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, Text, 3 Medien">
  <p:cSld name="Titel, Text, 3 Medie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288000" y="702000"/>
            <a:ext cx="8568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457200" y="4926806"/>
            <a:ext cx="802432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1259632" y="4926806"/>
            <a:ext cx="576064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7020272" y="4926806"/>
            <a:ext cx="62512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287337" y="1188000"/>
            <a:ext cx="6444000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2" type="body"/>
          </p:nvPr>
        </p:nvSpPr>
        <p:spPr>
          <a:xfrm>
            <a:off x="7020000" y="1188000"/>
            <a:ext cx="21240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3" type="body"/>
          </p:nvPr>
        </p:nvSpPr>
        <p:spPr>
          <a:xfrm>
            <a:off x="7016532" y="2389500"/>
            <a:ext cx="21240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4" type="body"/>
          </p:nvPr>
        </p:nvSpPr>
        <p:spPr>
          <a:xfrm>
            <a:off x="7020272" y="3591000"/>
            <a:ext cx="21240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, Text, 4 Medien">
  <p:cSld name="Titel, Text, 4 Medie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288001" y="702000"/>
            <a:ext cx="6443337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457200" y="4926806"/>
            <a:ext cx="802432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1259632" y="4926806"/>
            <a:ext cx="576064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7020272" y="4926806"/>
            <a:ext cx="62512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287337" y="1188000"/>
            <a:ext cx="6444000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2" type="body"/>
          </p:nvPr>
        </p:nvSpPr>
        <p:spPr>
          <a:xfrm>
            <a:off x="7019926" y="577806"/>
            <a:ext cx="2124075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3" type="body"/>
          </p:nvPr>
        </p:nvSpPr>
        <p:spPr>
          <a:xfrm>
            <a:off x="7020273" y="1664773"/>
            <a:ext cx="2124075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4" type="body"/>
          </p:nvPr>
        </p:nvSpPr>
        <p:spPr>
          <a:xfrm>
            <a:off x="7019926" y="2751740"/>
            <a:ext cx="2124075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5" type="body"/>
          </p:nvPr>
        </p:nvSpPr>
        <p:spPr>
          <a:xfrm>
            <a:off x="7019926" y="3838706"/>
            <a:ext cx="2124075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, 4 Medien">
  <p:cSld name="Titel, 4 Medie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288000" y="702000"/>
            <a:ext cx="8568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4926806"/>
            <a:ext cx="802432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1259632" y="4926806"/>
            <a:ext cx="576064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7020272" y="4926806"/>
            <a:ext cx="62512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288000" y="1188000"/>
            <a:ext cx="4194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4662000" y="1188000"/>
            <a:ext cx="4194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288000" y="3057804"/>
            <a:ext cx="4194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4662000" y="3059100"/>
            <a:ext cx="4194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, 2 Medien">
  <p:cSld name="Titel, 2 Medie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288000" y="702000"/>
            <a:ext cx="8568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0" type="dt"/>
          </p:nvPr>
        </p:nvSpPr>
        <p:spPr>
          <a:xfrm>
            <a:off x="457200" y="4926806"/>
            <a:ext cx="802432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1" type="ftr"/>
          </p:nvPr>
        </p:nvSpPr>
        <p:spPr>
          <a:xfrm>
            <a:off x="1259632" y="4926806"/>
            <a:ext cx="576064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7020272" y="4926806"/>
            <a:ext cx="62512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288000" y="1188000"/>
            <a:ext cx="41940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4662000" y="1188000"/>
            <a:ext cx="41940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, 3 Medien">
  <p:cSld name="Titel, 3 Medie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>
            <p:ph type="title"/>
          </p:nvPr>
        </p:nvSpPr>
        <p:spPr>
          <a:xfrm>
            <a:off x="288000" y="702000"/>
            <a:ext cx="8568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0" type="dt"/>
          </p:nvPr>
        </p:nvSpPr>
        <p:spPr>
          <a:xfrm>
            <a:off x="457200" y="4926806"/>
            <a:ext cx="802432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1" type="ftr"/>
          </p:nvPr>
        </p:nvSpPr>
        <p:spPr>
          <a:xfrm>
            <a:off x="1259632" y="4926806"/>
            <a:ext cx="576064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7020272" y="4926806"/>
            <a:ext cx="62512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288000" y="1188000"/>
            <a:ext cx="8568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288000" y="3057804"/>
            <a:ext cx="4194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3" type="body"/>
          </p:nvPr>
        </p:nvSpPr>
        <p:spPr>
          <a:xfrm>
            <a:off x="4662000" y="3059100"/>
            <a:ext cx="4194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288000" y="702000"/>
            <a:ext cx="8568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0" type="dt"/>
          </p:nvPr>
        </p:nvSpPr>
        <p:spPr>
          <a:xfrm>
            <a:off x="457200" y="4926806"/>
            <a:ext cx="802432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1" type="ftr"/>
          </p:nvPr>
        </p:nvSpPr>
        <p:spPr>
          <a:xfrm>
            <a:off x="1259632" y="4926806"/>
            <a:ext cx="576064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7020272" y="4926806"/>
            <a:ext cx="62512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8000" y="702000"/>
            <a:ext cx="8568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54F9E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54F9E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54F9E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54F9E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54F9E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54F9E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54F9E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54F9E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8000" y="1188000"/>
            <a:ext cx="8568000" cy="3603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B92819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5F8C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5F8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5F8C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005F8C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1364251" y="123448"/>
            <a:ext cx="3249264" cy="251367"/>
            <a:chOff x="1386" y="0"/>
            <a:chExt cx="4854" cy="611"/>
          </a:xfrm>
        </p:grpSpPr>
        <p:sp>
          <p:nvSpPr>
            <p:cNvPr id="9" name="Google Shape;9;p1"/>
            <p:cNvSpPr/>
            <p:nvPr/>
          </p:nvSpPr>
          <p:spPr>
            <a:xfrm>
              <a:off x="1813" y="0"/>
              <a:ext cx="4427" cy="611"/>
            </a:xfrm>
            <a:prstGeom prst="rect">
              <a:avLst/>
            </a:prstGeom>
            <a:solidFill>
              <a:srgbClr val="B928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386" y="0"/>
              <a:ext cx="2789" cy="611"/>
            </a:xfrm>
            <a:prstGeom prst="parallelogram">
              <a:avLst>
                <a:gd fmla="val 30600" name="adj"/>
              </a:avLst>
            </a:prstGeom>
            <a:solidFill>
              <a:srgbClr val="B928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;p1"/>
          <p:cNvSpPr/>
          <p:nvPr/>
        </p:nvSpPr>
        <p:spPr>
          <a:xfrm>
            <a:off x="1856494" y="122639"/>
            <a:ext cx="7287506" cy="432887"/>
          </a:xfrm>
          <a:prstGeom prst="rect">
            <a:avLst/>
          </a:prstGeom>
          <a:solidFill>
            <a:srgbClr val="005F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1364251" y="122639"/>
            <a:ext cx="3215142" cy="432887"/>
          </a:xfrm>
          <a:prstGeom prst="parallelogram">
            <a:avLst>
              <a:gd fmla="val 30600" name="adj"/>
            </a:avLst>
          </a:prstGeom>
          <a:solidFill>
            <a:srgbClr val="005F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179512" y="4909343"/>
            <a:ext cx="8839200" cy="152400"/>
            <a:chOff x="1386" y="0"/>
            <a:chExt cx="4854" cy="611"/>
          </a:xfrm>
        </p:grpSpPr>
        <p:sp>
          <p:nvSpPr>
            <p:cNvPr id="14" name="Google Shape;14;p1"/>
            <p:cNvSpPr/>
            <p:nvPr/>
          </p:nvSpPr>
          <p:spPr>
            <a:xfrm>
              <a:off x="1813" y="0"/>
              <a:ext cx="4427" cy="611"/>
            </a:xfrm>
            <a:prstGeom prst="rect">
              <a:avLst/>
            </a:prstGeom>
            <a:solidFill>
              <a:srgbClr val="B928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386" y="0"/>
              <a:ext cx="2789" cy="611"/>
            </a:xfrm>
            <a:prstGeom prst="parallelogram">
              <a:avLst>
                <a:gd fmla="val 30600" name="adj"/>
              </a:avLst>
            </a:prstGeom>
            <a:solidFill>
              <a:srgbClr val="B928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"/>
          <p:cNvSpPr/>
          <p:nvPr/>
        </p:nvSpPr>
        <p:spPr>
          <a:xfrm>
            <a:off x="997624" y="4909343"/>
            <a:ext cx="8154000" cy="152400"/>
          </a:xfrm>
          <a:prstGeom prst="rect">
            <a:avLst/>
          </a:prstGeom>
          <a:solidFill>
            <a:srgbClr val="005F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223962" y="4909343"/>
            <a:ext cx="5053267" cy="152400"/>
          </a:xfrm>
          <a:prstGeom prst="parallelogram">
            <a:avLst>
              <a:gd fmla="val 30600" name="adj"/>
            </a:avLst>
          </a:prstGeom>
          <a:solidFill>
            <a:srgbClr val="005F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>
            <a:off x="319212" y="4909343"/>
            <a:ext cx="802432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>
            <a:off x="0" y="4899833"/>
            <a:ext cx="9151624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2" type="sldNum"/>
          </p:nvPr>
        </p:nvSpPr>
        <p:spPr>
          <a:xfrm>
            <a:off x="6882284" y="4909343"/>
            <a:ext cx="625128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"/>
          <p:cNvSpPr txBox="1"/>
          <p:nvPr/>
        </p:nvSpPr>
        <p:spPr>
          <a:xfrm>
            <a:off x="7836316" y="4876006"/>
            <a:ext cx="110723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rrlab.cs.uni-kl.de</a:t>
            </a:r>
            <a:endParaRPr b="1" i="0" sz="7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3893" y="123478"/>
            <a:ext cx="1260552" cy="43110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Relationship Id="rId4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7.xml"/><Relationship Id="rId9" Type="http://schemas.openxmlformats.org/officeDocument/2006/relationships/slide" Target="/ppt/slides/slide33.xml"/><Relationship Id="rId5" Type="http://schemas.openxmlformats.org/officeDocument/2006/relationships/slide" Target="/ppt/slides/slide9.xml"/><Relationship Id="rId6" Type="http://schemas.openxmlformats.org/officeDocument/2006/relationships/slide" Target="/ppt/slides/slide13.xml"/><Relationship Id="rId7" Type="http://schemas.openxmlformats.org/officeDocument/2006/relationships/slide" Target="/ppt/slides/slide22.xml"/><Relationship Id="rId8" Type="http://schemas.openxmlformats.org/officeDocument/2006/relationships/slide" Target="/ppt/slides/slide3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jpg"/><Relationship Id="rId4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4.jpg"/><Relationship Id="rId6" Type="http://schemas.openxmlformats.org/officeDocument/2006/relationships/image" Target="../media/image9.jp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subTitle"/>
          </p:nvPr>
        </p:nvSpPr>
        <p:spPr>
          <a:xfrm>
            <a:off x="2412000" y="3550946"/>
            <a:ext cx="64440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828C96"/>
                </a:solidFill>
              </a:rPr>
              <a:t>Zulfiqar Ibrahim</a:t>
            </a:r>
            <a:endParaRPr b="1">
              <a:solidFill>
                <a:srgbClr val="828C96"/>
              </a:solidFill>
            </a:endParaRPr>
          </a:p>
          <a:p>
            <a:pPr indent="0" lvl="0" marL="0" rtl="0" algn="r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28C96"/>
                </a:solidFill>
              </a:rPr>
              <a:t>Robotics Research Lab</a:t>
            </a:r>
            <a:endParaRPr/>
          </a:p>
          <a:p>
            <a:pPr indent="0" lvl="0" marL="0" rtl="0" algn="r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28C96"/>
                </a:solidFill>
              </a:rPr>
              <a:t>Department of Computer Science</a:t>
            </a:r>
            <a:endParaRPr/>
          </a:p>
          <a:p>
            <a:pPr indent="0" lvl="0" marL="0" rtl="0" algn="r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28C96"/>
                </a:solidFill>
              </a:rPr>
              <a:t>Technische Universität Kaiserslautern, Germany</a:t>
            </a:r>
            <a:endParaRPr/>
          </a:p>
          <a:p>
            <a:pPr indent="0" lvl="0" marL="0" rtl="0" algn="r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828C96"/>
              </a:solidFill>
            </a:endParaRPr>
          </a:p>
        </p:txBody>
      </p:sp>
      <p:sp>
        <p:nvSpPr>
          <p:cNvPr id="87" name="Google Shape;87;p10"/>
          <p:cNvSpPr txBox="1"/>
          <p:nvPr>
            <p:ph type="ctrTitle"/>
          </p:nvPr>
        </p:nvSpPr>
        <p:spPr>
          <a:xfrm>
            <a:off x="288000" y="572400"/>
            <a:ext cx="85680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Style Transfer Using Generative Adversarial Networks (GANs)</a:t>
            </a:r>
            <a:endParaRPr>
              <a:solidFill>
                <a:srgbClr val="005F8C"/>
              </a:solidFill>
            </a:endParaRPr>
          </a:p>
        </p:txBody>
      </p:sp>
      <p:pic>
        <p:nvPicPr>
          <p:cNvPr id="88" name="Google Shape;88;p10"/>
          <p:cNvPicPr preferRelativeResize="0"/>
          <p:nvPr/>
        </p:nvPicPr>
        <p:blipFill rotWithShape="1">
          <a:blip r:embed="rId3">
            <a:alphaModFix/>
          </a:blip>
          <a:srcRect b="2381" l="0" r="45274" t="0"/>
          <a:stretch/>
        </p:blipFill>
        <p:spPr>
          <a:xfrm>
            <a:off x="0" y="1563638"/>
            <a:ext cx="5004049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175" y="1563650"/>
            <a:ext cx="4881825" cy="19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/>
        </p:nvSpPr>
        <p:spPr>
          <a:xfrm>
            <a:off x="81400" y="784450"/>
            <a:ext cx="4262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 Training of ProGANs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Training of the ProGANs is very challenging because it requires significant 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amount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of imaging data and training time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Adding layers iteratively complicate the stability of the training of ProGANs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For training data, 11000 images of real apple 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orchard field was selected as compared to 800 K images in research paper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800" y="2804875"/>
            <a:ext cx="1826025" cy="17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900" y="584650"/>
            <a:ext cx="4411175" cy="21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900" y="2804875"/>
            <a:ext cx="1868100" cy="17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1383925" y="10361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74000" y="646250"/>
            <a:ext cx="3071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Wasserstein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GANs(WGAN_GP) loss is used which during the training which 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suggests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that model is not converging well. The reasons are: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Imaging Data Volume Constraint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Hardware Memory Constraint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complex 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etwork architecture 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00" y="577400"/>
            <a:ext cx="5963850" cy="273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000" y="980325"/>
            <a:ext cx="7484025" cy="36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935175" y="70137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806200" y="75782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177350" y="70137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Training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Data: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/>
        </p:nvSpPr>
        <p:spPr>
          <a:xfrm>
            <a:off x="244225" y="784475"/>
            <a:ext cx="3234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Second Approach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Verdana"/>
                <a:ea typeface="Verdana"/>
                <a:cs typeface="Verdana"/>
                <a:sym typeface="Verdana"/>
              </a:rPr>
              <a:t>Cyclic GANs:</a:t>
            </a:r>
            <a:endParaRPr u="sng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Cyclic GANs belongs to the class of image-to-image translation in which model learns the mapping between two imaging dataset.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Cyclic GANs is 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extension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of pix2pix GANs. For training, it needs “Unpaired” training data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pix2pix is designed to learn the mapping between semantically 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similar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domains.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training, it needs “paired” training data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180" y="2825125"/>
            <a:ext cx="4314125" cy="17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175" y="367025"/>
            <a:ext cx="4233225" cy="257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/>
        </p:nvSpPr>
        <p:spPr>
          <a:xfrm>
            <a:off x="152400" y="606850"/>
            <a:ext cx="6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Cyclic GANs purposed functioning </a:t>
            </a:r>
            <a:endParaRPr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9450"/>
            <a:ext cx="8137267" cy="38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400" y="569850"/>
            <a:ext cx="4587174" cy="41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3300725" y="7770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37000" y="721450"/>
            <a:ext cx="3863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Training data distribution in daytime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Semi-paired 3D dataset is created in 3 stages of day time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❏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Morning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❏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Noon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❏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Evening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825" y="976900"/>
            <a:ext cx="5350726" cy="3604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3722550" y="7770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44375" y="636450"/>
            <a:ext cx="72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Architecture of deployed cyclic GANs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862875"/>
            <a:ext cx="85915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/>
        </p:nvSpPr>
        <p:spPr>
          <a:xfrm>
            <a:off x="2730875" y="7548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1502350" y="7030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                    Training of Cyclic GANs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300" y="1103275"/>
            <a:ext cx="7082476" cy="20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363" y="3082050"/>
            <a:ext cx="5353727" cy="169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25" y="700050"/>
            <a:ext cx="7943999" cy="35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/>
        </p:nvSpPr>
        <p:spPr>
          <a:xfrm>
            <a:off x="309300" y="6808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Table of Contents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95" name="Google Shape;95;p11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{76A41D3C-7108-4536-B172-5A858B788109}</a:tableStyleId>
              </a:tblPr>
              <a:tblGrid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action="ppaction://hlinkshowjump?jump=nextslide"/>
                        </a:rPr>
                        <a:t>Motivation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Project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GANs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action="ppaction://hlinksldjump" r:id="rId5"/>
                        </a:rPr>
                        <a:t>Pro GANs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action="ppaction://hlinksldjump" r:id="rId6"/>
                        </a:rPr>
                        <a:t>Cyclic GANS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action="ppaction://hlinksldjump" r:id="rId7"/>
                        </a:rPr>
                        <a:t>Experiments &amp; Results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u="sng">
                          <a:solidFill>
                            <a:schemeClr val="dk2"/>
                          </a:solidFill>
                          <a:hlinkClick action="ppaction://hlinksldjump"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Problems &amp; Future 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u="sng">
                          <a:solidFill>
                            <a:schemeClr val="dk2"/>
                          </a:solidFill>
                          <a:hlinkClick action="ppaction://hlinksldjump"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Questions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575" y="1239750"/>
            <a:ext cx="5881524" cy="29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/>
        </p:nvSpPr>
        <p:spPr>
          <a:xfrm>
            <a:off x="162825" y="629050"/>
            <a:ext cx="64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Critic Loss during Training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/>
        </p:nvSpPr>
        <p:spPr>
          <a:xfrm>
            <a:off x="236825" y="769675"/>
            <a:ext cx="30120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chemeClr val="dk1"/>
                </a:solidFill>
                <a:highlight>
                  <a:srgbClr val="FFFFFF"/>
                </a:highlight>
              </a:rPr>
              <a:t>Fréchet Inception Distance (FID)</a:t>
            </a:r>
            <a:endParaRPr b="1"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</a:rPr>
              <a:t>is a metric for evaluating the quality of generated images and specifically developed to evaluate the performance of generative adversarial networks. 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</a:rPr>
              <a:t>FID is extension of IS in which estimation of quality of </a:t>
            </a: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</a:rPr>
              <a:t>synthetic</a:t>
            </a: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</a:rPr>
              <a:t> images is computed through classification of V3 Model.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</a:rPr>
              <a:t>Lower the score, better the results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750" y="729650"/>
            <a:ext cx="5631247" cy="279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658675" y="8288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636450" y="8584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62450" y="725275"/>
            <a:ext cx="436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Experiments and Results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Progressive GANs: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550" y="1229075"/>
            <a:ext cx="5603884" cy="34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50" y="600400"/>
            <a:ext cx="6171900" cy="39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850" y="1113125"/>
            <a:ext cx="31941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50" y="1464625"/>
            <a:ext cx="8797800" cy="297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213400" y="685250"/>
            <a:ext cx="473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Cyclic GANs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Experiment 1: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675" y="3520825"/>
            <a:ext cx="5829300" cy="13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" y="611225"/>
            <a:ext cx="8839202" cy="295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75" y="832850"/>
            <a:ext cx="7669450" cy="356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/>
        </p:nvSpPr>
        <p:spPr>
          <a:xfrm>
            <a:off x="653000" y="62882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Experiment 2: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200" y="3893900"/>
            <a:ext cx="5753100" cy="10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50" y="644175"/>
            <a:ext cx="8651201" cy="3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/>
        </p:nvSpPr>
        <p:spPr>
          <a:xfrm>
            <a:off x="362775" y="838450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Experiment 3: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38" y="1190275"/>
            <a:ext cx="8104888" cy="3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250" y="1015800"/>
            <a:ext cx="8037749" cy="36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/>
        </p:nvSpPr>
        <p:spPr>
          <a:xfrm>
            <a:off x="1015800" y="73362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Experiment 4: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/>
        </p:nvSpPr>
        <p:spPr>
          <a:xfrm>
            <a:off x="1370525" y="1015800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524025" y="701375"/>
            <a:ext cx="61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Motivation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" name="Google Shape;10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25" y="1416000"/>
            <a:ext cx="77819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00" y="709450"/>
            <a:ext cx="7194299" cy="34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275" y="3632550"/>
            <a:ext cx="3312550" cy="11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50" y="700625"/>
            <a:ext cx="8788274" cy="29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636450" y="9621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599450" y="806675"/>
            <a:ext cx="8133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Problems and Future Work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Segmentation between background and foreground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Both domains must be semantically similar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volume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of 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training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data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Change in 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architectural design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Better training hardware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More detailed 3D images of apple orchard in Unreal Engine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high end DSLR cameras for real apple images.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/>
        </p:nvSpPr>
        <p:spPr>
          <a:xfrm>
            <a:off x="1361725" y="10435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625" y="937425"/>
            <a:ext cx="4413000" cy="339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741700" y="103192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322475" y="72557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Backup Images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25" y="1076625"/>
            <a:ext cx="4483249" cy="340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599" y="1076625"/>
            <a:ext cx="3672364" cy="34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775" y="556275"/>
            <a:ext cx="5537500" cy="426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025" y="644950"/>
            <a:ext cx="5768451" cy="42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450" y="564325"/>
            <a:ext cx="5397600" cy="43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625" y="669125"/>
            <a:ext cx="4990850" cy="42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350" y="619950"/>
            <a:ext cx="4104299" cy="402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00" y="619950"/>
            <a:ext cx="4275150" cy="402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ctrTitle"/>
          </p:nvPr>
        </p:nvSpPr>
        <p:spPr>
          <a:xfrm>
            <a:off x="288000" y="572400"/>
            <a:ext cx="5196000" cy="89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/>
              <a:t>Project:</a:t>
            </a:r>
            <a:r>
              <a:rPr lang="en-US" sz="1500"/>
              <a:t> Use of </a:t>
            </a:r>
            <a:r>
              <a:rPr lang="en-US" sz="1500"/>
              <a:t>Synthetic Images of Sugar Beets For Age Classification of Real Images, through Deep Learning Network.  </a:t>
            </a:r>
            <a:endParaRPr sz="1500"/>
          </a:p>
        </p:txBody>
      </p:sp>
      <p:sp>
        <p:nvSpPr>
          <p:cNvPr id="108" name="Google Shape;108;p13"/>
          <p:cNvSpPr txBox="1"/>
          <p:nvPr/>
        </p:nvSpPr>
        <p:spPr>
          <a:xfrm>
            <a:off x="658675" y="21314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421850" y="1457950"/>
            <a:ext cx="867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Design 3D models of sugar beets.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Use Unreal Engine for creation of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synthetic images.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Train deep learning classifier using synthetic Images.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Validate the classification score of the age of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real Images of sugar beet.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3150" y="808425"/>
            <a:ext cx="1361775" cy="11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7975" y="808425"/>
            <a:ext cx="1361775" cy="11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150" y="2073550"/>
            <a:ext cx="1361775" cy="11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7975" y="2073550"/>
            <a:ext cx="1361775" cy="11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3150" y="3338675"/>
            <a:ext cx="1407275" cy="12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17975" y="3338675"/>
            <a:ext cx="1407276" cy="12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/>
          <p:nvPr/>
        </p:nvSpPr>
        <p:spPr>
          <a:xfrm>
            <a:off x="288000" y="3661200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925" y="604650"/>
            <a:ext cx="5938875" cy="4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00" y="599275"/>
            <a:ext cx="4749250" cy="42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225" y="676425"/>
            <a:ext cx="3873049" cy="41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/>
        </p:nvSpPr>
        <p:spPr>
          <a:xfrm>
            <a:off x="225725" y="886800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525450" y="888075"/>
            <a:ext cx="4262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Why use Synthetic Imaging Data for Machine learning Tasks in Agriculture?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❏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Inexpensive to create Images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❏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Lower labour and machine costs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❏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Allows to simulate different environments in order to test effectiveness of machine learning model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❏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Scalability advantage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425" y="806675"/>
            <a:ext cx="3830576" cy="25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/>
        </p:nvSpPr>
        <p:spPr>
          <a:xfrm>
            <a:off x="614250" y="1058300"/>
            <a:ext cx="4262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Unreal Engine for creation of 3D images of Apple Orchard Field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Gives control over simulated environment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Variable direct lighting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Drawbacks of Unreal Engine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Expensive to create realistic apple orchard environment.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262" y="2613050"/>
            <a:ext cx="3670876" cy="15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575" y="1028650"/>
            <a:ext cx="3604251" cy="150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562450" y="3493150"/>
            <a:ext cx="426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Solution: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Deep Generative Adversarial Networks(GANs)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/>
        </p:nvSpPr>
        <p:spPr>
          <a:xfrm>
            <a:off x="207225" y="828875"/>
            <a:ext cx="4625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Generative </a:t>
            </a: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Adversarial Networks (GANs)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This is the class of machine learning techniques in which two networks (generator,discriminator) playing adversarial roles against each other.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Generator</a:t>
            </a:r>
            <a:r>
              <a:rPr b="1"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This is neural network system which aims to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deceive the other network. It captures joint probability P(X,Y)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Discriminator: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This is neural network which works as detective to classify between real and fake data. It captures conditional probability P(Y|X)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00" y="1628150"/>
            <a:ext cx="2035950" cy="30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043" y="2039277"/>
            <a:ext cx="2301383" cy="26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913" y="584650"/>
            <a:ext cx="1668175" cy="25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675" y="584650"/>
            <a:ext cx="3611824" cy="25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1768775" y="5846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81425" y="584650"/>
            <a:ext cx="4262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 GANs in Training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GANs must juggle between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two different trainable networks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Convergence is challenging to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identify as it is fleeting rather stable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Minmax Loss Function: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00" y="2720500"/>
            <a:ext cx="31623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259025" y="33895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45000" y="3300725"/>
            <a:ext cx="72009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Wasserstein Loss:</a:t>
            </a:r>
            <a:endParaRPr b="1">
              <a:solidFill>
                <a:srgbClr val="005F8C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Critic Loss: D(x) - D(G(z)) , Generator Loss: D(G(z)) 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/>
        </p:nvSpPr>
        <p:spPr>
          <a:xfrm>
            <a:off x="1176725" y="8658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370025" y="917700"/>
            <a:ext cx="3471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F8C"/>
                </a:solidFill>
                <a:latin typeface="Verdana"/>
                <a:ea typeface="Verdana"/>
                <a:cs typeface="Verdana"/>
                <a:sym typeface="Verdana"/>
              </a:rPr>
              <a:t>First Approach</a:t>
            </a:r>
            <a:endParaRPr b="1">
              <a:solidFill>
                <a:srgbClr val="005F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Verdana"/>
                <a:ea typeface="Verdana"/>
                <a:cs typeface="Verdana"/>
                <a:sym typeface="Verdana"/>
              </a:rPr>
              <a:t>Progressive GANs:</a:t>
            </a:r>
            <a:endParaRPr u="sng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This is the extension of GANs which produce higher resolution images by iteratively adding layers to the network, during the training.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Progressive Addition of layers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Mini Batch Std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Pixel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Normalization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❏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Equalized Learning Rate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This allows to discover larger scale of the image and then add finer details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975" y="577450"/>
            <a:ext cx="5350700" cy="426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rlb_slides4_3">
  <a:themeElements>
    <a:clrScheme name="TU KL Farben">
      <a:dk1>
        <a:srgbClr val="000000"/>
      </a:dk1>
      <a:lt1>
        <a:srgbClr val="FFFFFF"/>
      </a:lt1>
      <a:dk2>
        <a:srgbClr val="0E3192"/>
      </a:dk2>
      <a:lt2>
        <a:srgbClr val="CCCCCC"/>
      </a:lt2>
      <a:accent1>
        <a:srgbClr val="0E3192"/>
      </a:accent1>
      <a:accent2>
        <a:srgbClr val="FE0009"/>
      </a:accent2>
      <a:accent3>
        <a:srgbClr val="CCCCCC"/>
      </a:accent3>
      <a:accent4>
        <a:srgbClr val="470074"/>
      </a:accent4>
      <a:accent5>
        <a:srgbClr val="4EBCCE"/>
      </a:accent5>
      <a:accent6>
        <a:srgbClr val="FFFF00"/>
      </a:accent6>
      <a:hlink>
        <a:srgbClr val="0E3192"/>
      </a:hlink>
      <a:folHlink>
        <a:srgbClr val="0E31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